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56" r:id="rId3"/>
    <p:sldId id="265" r:id="rId4"/>
    <p:sldId id="266" r:id="rId5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0"/>
    <p:restoredTop sz="90991" autoAdjust="0"/>
  </p:normalViewPr>
  <p:slideViewPr>
    <p:cSldViewPr>
      <p:cViewPr varScale="1">
        <p:scale>
          <a:sx n="142" d="100"/>
          <a:sy n="142" d="100"/>
        </p:scale>
        <p:origin x="2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B7DF95-234D-8938-9C5E-E6B543960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62F04-9D2A-6513-CDFF-D52AD55EDE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572FE7-55F7-BC47-A6DA-270EE7B7139D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550012-BF05-ED19-E1D4-B02E52080A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784888-D93F-2566-FD2A-7C7472F30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D1E29-0562-5BD2-03BE-168F5239B3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AE47-3515-81D4-D903-CC98BE070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911D84-FCA2-CB46-B0BE-E50FE6C3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70650516-8396-3DFB-7B7F-960C3DE55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04883567-9D85-CE08-5B2B-1FED7AA17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AB398487-22FC-2F39-96CB-5F24A7492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35216-A5A6-0C46-BF41-F51F90CA8447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D87C85-54EE-3793-55DE-8919D007B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A02B1-3D4F-F6B5-25D3-D340FF8F0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D3D44E-0B25-8194-DBF5-079C63D7D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2518-0B27-C24E-9E23-E6FC2433A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63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EAA873-0582-7299-5CEB-2055BCB3F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DF18DD-D04B-C513-73CB-20474FB3A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2573FC-2A4A-0E13-B499-33A466C72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1768-DAB5-584A-AB49-D371CD941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3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51C011-263B-0EE8-AF85-45F3F8C0B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0576-5F88-80A4-6A2A-4030D3F70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6BF8CA-ACD6-9FB0-D95A-671E54CE9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CC97A-3A63-784B-BB0B-A99B4B74F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1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89" y="273844"/>
            <a:ext cx="8229023" cy="5849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43FFC9-DD50-4B40-5AF8-EB5264A22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F6C150-0F60-ACFA-BF37-A7617BF00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0DDA16-B055-A6FE-DB3B-AC0A1275D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053E-7209-1B41-9CC6-FC56AA52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3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5317E-05DC-9A16-6F35-95286D3D8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AE9AB-E660-DA80-EEC9-D08E8E5A5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8A165-0E8E-1276-4424-230572664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BE2F-ECF9-2643-AC11-8D442C88A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5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95EB2E-D08A-766B-D4C4-3B8D17A7A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0251F-640C-9CD2-3A7D-5A14FEDD6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3247D-009C-2B87-6103-2EFBFFD9F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DDAA4-6CD4-BD42-AA69-444CD33B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57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BB8DD-B1E4-DEE9-4F38-BCC5F6B90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9EF2C-9BE9-7980-4DF5-D0A76289C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D66AE-5EC8-1171-5D36-EF4E5A8CA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291-4686-E64F-A505-1A2242D47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7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9DBEB4-FAA0-7F20-0C86-4B57E47BA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5D9BAD-6C47-4F33-C433-EF85EC5F6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60DCF3-3515-1828-82B7-59BE67717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91E9-6479-AD46-BF1E-12676255C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66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EEF990-01FA-8E5A-8A67-6F6D62E85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E83EBF-C9CB-4430-2EB1-9B3D9F001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5F0CA-5888-BBB1-B0A3-6A961281E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1B70-8624-7645-84E4-D261D90F0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0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D62395-4B00-E675-16B0-08BB272B1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C8F2AA-CB98-C4E7-C6C2-2FF758675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EC9520-E9B4-CA1F-451A-446C9BA66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1EB73-73EB-7947-9F8D-BA30568E8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149A4-1066-883F-4A31-F7D09E20B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A9D2D-77EA-5510-9AC9-B6F02E346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F3EBF-5446-B8D3-3DA0-138199AD1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4F05-E372-4743-A8FE-CA3D3F01A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32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D308B-E3F1-EB5A-E0DD-94AD4E06F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A104F1-F58D-F293-38C9-1DD5E4FD7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B545D-A560-5E7D-DB7E-9544D1F8F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9B2A-E8CF-4B4B-8062-F239A4C8D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9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9D7AB8-BAFB-0CD2-D3D5-8C3B74AED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8490F2-E5EE-EDA2-B807-3E7CAD1FA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ED5518-AF3A-E767-6BD0-71FB532739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E51819-DEAB-6F38-C507-11C1EE6CEC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00F384-35D0-3CB1-5FE4-563CE89EFF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4C54E0-50D2-F549-82D9-7C24CC6F1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C3Z.gar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AUXC@Winlink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3E0868F-D3E1-EF5D-CA80-DDA444073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131" y="665390"/>
            <a:ext cx="5126038" cy="7639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82" b="1" dirty="0">
                <a:solidFill>
                  <a:srgbClr val="000000"/>
                </a:solidFill>
              </a:rPr>
              <a:t>GENERIC LOCAL TEAM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82" b="1" dirty="0">
                <a:solidFill>
                  <a:srgbClr val="000000"/>
                </a:solidFill>
              </a:rPr>
              <a:t>COMMS CARD TEMPLATE</a:t>
            </a: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0CE6C472-F7CE-DFE3-28BA-A0BA1FC6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5241925"/>
            <a:ext cx="8728075" cy="26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91">
                <a:solidFill>
                  <a:srgbClr val="000000"/>
                </a:solidFill>
              </a:rPr>
              <a:t>This document contains sensitive information and should not be shared or distributed without permission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614924D3-6B2A-D0BF-E93F-BC44403A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5011738"/>
            <a:ext cx="1870075" cy="34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36" b="1">
                <a:solidFill>
                  <a:srgbClr val="FF0000"/>
                </a:solidFill>
              </a:rPr>
              <a:t>TLP RED</a:t>
            </a:r>
          </a:p>
        </p:txBody>
      </p:sp>
      <p:pic>
        <p:nvPicPr>
          <p:cNvPr id="15364" name="Picture 10" descr="TLP:RED">
            <a:extLst>
              <a:ext uri="{FF2B5EF4-FFF2-40B4-BE49-F238E27FC236}">
                <a16:creationId xmlns:a16="http://schemas.microsoft.com/office/drawing/2014/main" id="{F5D37147-7A3C-889C-4028-7DAA6593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535613"/>
            <a:ext cx="666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5B58979F-8F07-A31C-D4D2-A1D0C130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" b="691"/>
          <a:stretch>
            <a:fillRect/>
          </a:stretch>
        </p:blipFill>
        <p:spPr bwMode="auto">
          <a:xfrm>
            <a:off x="2801938" y="2084388"/>
            <a:ext cx="34004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438568-7666-494A-6263-523AB150556E}"/>
              </a:ext>
            </a:extLst>
          </p:cNvPr>
          <p:cNvSpPr txBox="1"/>
          <p:nvPr/>
        </p:nvSpPr>
        <p:spPr>
          <a:xfrm>
            <a:off x="2257425" y="1431630"/>
            <a:ext cx="448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-- How to Manage Emergency Messaging During a Communications Outage or Overload –</a:t>
            </a:r>
          </a:p>
          <a:p>
            <a:pPr algn="ctr"/>
            <a:r>
              <a:rPr lang="en-US" dirty="0"/>
              <a:t>A Template Guide for NC County and Local Amateur Radio Groups.</a:t>
            </a:r>
          </a:p>
          <a:p>
            <a:pPr algn="ctr"/>
            <a:r>
              <a:rPr lang="en-US" dirty="0"/>
              <a:t>For Group Leaders to Customize and Distribute for Local Use.</a:t>
            </a:r>
          </a:p>
          <a:p>
            <a:pPr algn="ctr"/>
            <a:r>
              <a:rPr lang="en-US" dirty="0"/>
              <a:t>A Project of NC AUXCOMM, </a:t>
            </a:r>
            <a:r>
              <a:rPr lang="en-US"/>
              <a:t>Eastern Branch.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8D6BDD1-B68B-18F3-9C0B-E594BFF6A0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97176" y="198896"/>
            <a:ext cx="4581525" cy="457200"/>
          </a:xfrm>
        </p:spPr>
        <p:txBody>
          <a:bodyPr anchor="ctr"/>
          <a:lstStyle/>
          <a:p>
            <a:pPr eaLnBrk="1" hangingPunct="1"/>
            <a:r>
              <a:rPr lang="en-US" altLang="en-US" sz="1800" b="1" dirty="0"/>
              <a:t>[Local/COUNTY] COMU</a:t>
            </a:r>
            <a:br>
              <a:rPr lang="en-US" altLang="en-US" sz="1800" b="1" dirty="0"/>
            </a:br>
            <a:r>
              <a:rPr lang="en-US" altLang="en-US" sz="1200" b="1" dirty="0"/>
              <a:t>COMMUNICATIONS REFERENCE TEMPLATE (CUSTOMIZE)</a:t>
            </a:r>
            <a:endParaRPr lang="en-US" altLang="en-US" sz="1800" b="1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0DA7C86-0C68-6E1E-151C-A423B39B84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51163" y="752475"/>
            <a:ext cx="4279900" cy="239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FF0000"/>
                </a:solidFill>
              </a:rPr>
              <a:t>PACE</a:t>
            </a:r>
            <a:r>
              <a:rPr lang="en-US" altLang="en-US" sz="1400"/>
              <a:t> PLAN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DE1BC6B-0204-E17D-7F04-635AC550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370246"/>
            <a:ext cx="26670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PRIORITY: Ensure family is taken care of and well prepared. Ensure site security and self defense. Likely no cash available nor gas. Prepare/travel accordingly.</a:t>
            </a:r>
            <a:endParaRPr lang="en-US" altLang="en-US" sz="1000" dirty="0"/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0B488FA6-9072-9978-F276-97BCFFF59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262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CD65605B-E555-48F3-4385-8236C26D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Text Box 9">
            <a:extLst>
              <a:ext uri="{FF2B5EF4-FFF2-40B4-BE49-F238E27FC236}">
                <a16:creationId xmlns:a16="http://schemas.microsoft.com/office/drawing/2014/main" id="{7095E8C1-F18A-80C7-C737-0B9E863C0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Text Box 10">
            <a:extLst>
              <a:ext uri="{FF2B5EF4-FFF2-40B4-BE49-F238E27FC236}">
                <a16:creationId xmlns:a16="http://schemas.microsoft.com/office/drawing/2014/main" id="{7A926703-883A-A2E2-3DC7-E3025FE39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89313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76AC3D79-A202-DB83-02E3-EDDC2A95C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875422"/>
            <a:ext cx="2660650" cy="218521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000" b="1" u="sng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u="none" dirty="0">
                <a:solidFill>
                  <a:schemeClr val="tx1"/>
                </a:solidFill>
              </a:rPr>
              <a:t>Your Local Objectives and Tasks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800" b="0" u="none" dirty="0">
                <a:solidFill>
                  <a:schemeClr val="tx1"/>
                </a:solidFill>
              </a:rPr>
              <a:t>Check-in and maintain a link to the net.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800" b="0" u="none" dirty="0">
                <a:solidFill>
                  <a:schemeClr val="tx1"/>
                </a:solidFill>
              </a:rPr>
              <a:t>Check neighbors. Inform them of your resources. Report Life-safety issues to NCS. H&amp;W is lowest priority.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800" b="0" u="none" dirty="0">
                <a:solidFill>
                  <a:schemeClr val="tx1"/>
                </a:solidFill>
              </a:rPr>
              <a:t>Provide spot reports to Local EM&gt;RCC-E&gt;SEOC. Use Winlink form to NNB4NC, NNA4NC. Report updates/changes with a new report form.</a:t>
            </a:r>
          </a:p>
          <a:p>
            <a:pPr>
              <a:defRPr/>
            </a:pPr>
            <a:r>
              <a:rPr lang="en-US" altLang="en-US" sz="800" u="none" dirty="0">
                <a:solidFill>
                  <a:schemeClr val="tx1"/>
                </a:solidFill>
              </a:rPr>
              <a:t>Local NCS Tasks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800" b="0" u="none" dirty="0">
                <a:solidFill>
                  <a:schemeClr val="tx1"/>
                </a:solidFill>
              </a:rPr>
              <a:t>Establish &amp; keep alive a local net as needed. Keep a monitoring schedule. Inform often what it is. Enforce local SOP.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800" b="0" u="none" dirty="0">
                <a:solidFill>
                  <a:schemeClr val="tx1"/>
                </a:solidFill>
              </a:rPr>
              <a:t>Maintain a backchannel contact with the county EM and RCC-E.</a:t>
            </a:r>
          </a:p>
        </p:txBody>
      </p:sp>
      <p:sp>
        <p:nvSpPr>
          <p:cNvPr id="16394" name="Text Box 16">
            <a:extLst>
              <a:ext uri="{FF2B5EF4-FFF2-40B4-BE49-F238E27FC236}">
                <a16:creationId xmlns:a16="http://schemas.microsoft.com/office/drawing/2014/main" id="{6FFED0C1-0461-30D9-98D9-AFE2E2D8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0913"/>
            <a:ext cx="266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16395" name="Text Box 17">
            <a:extLst>
              <a:ext uri="{FF2B5EF4-FFF2-40B4-BE49-F238E27FC236}">
                <a16:creationId xmlns:a16="http://schemas.microsoft.com/office/drawing/2014/main" id="{F95EEC51-ADC4-4575-3D4B-51B61AC1F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7" y="3070213"/>
            <a:ext cx="2743200" cy="371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50"/>
              </a:spcBef>
              <a:buFontTx/>
              <a:buNone/>
            </a:pPr>
            <a:r>
              <a:rPr lang="en-US" altLang="en-US" sz="1000" b="1" i="1" u="sng" dirty="0"/>
              <a:t>Local Leaders &amp; Team</a:t>
            </a:r>
            <a:r>
              <a:rPr lang="en-US" altLang="en-US" sz="800" b="1" i="1" u="sng" dirty="0"/>
              <a:t> </a:t>
            </a:r>
            <a:r>
              <a:rPr lang="en-US" altLang="en-US" sz="800" dirty="0"/>
              <a:t>      </a:t>
            </a:r>
            <a:r>
              <a:rPr lang="en-US" altLang="en-US" sz="800" dirty="0" err="1"/>
              <a:t>callsign@Winlink.org</a:t>
            </a:r>
            <a:endParaRPr lang="en-US" altLang="en-US" sz="1000" b="1" i="1" u="sng" dirty="0"/>
          </a:p>
          <a:p>
            <a:pPr eaLnBrk="1" hangingPunct="1">
              <a:spcBef>
                <a:spcPts val="250"/>
              </a:spcBef>
              <a:buFontTx/>
              <a:buNone/>
            </a:pPr>
            <a:r>
              <a:rPr lang="en-US" altLang="en-US" sz="800" i="1" dirty="0"/>
              <a:t>Bruce Perkins, K4ONC (AC/AUXC)..……..252-626-2730</a:t>
            </a:r>
          </a:p>
          <a:p>
            <a:pPr eaLnBrk="1" hangingPunct="1">
              <a:spcBef>
                <a:spcPts val="250"/>
              </a:spcBef>
              <a:buFontTx/>
              <a:buNone/>
            </a:pPr>
            <a:r>
              <a:rPr lang="en-US" altLang="en-US" sz="800" i="1" dirty="0"/>
              <a:t>Lor Kutchins, W3QA (DAC/COML/ ITSL)..484-356-6405</a:t>
            </a:r>
          </a:p>
          <a:p>
            <a:pPr eaLnBrk="1" hangingPunct="1">
              <a:spcBef>
                <a:spcPts val="250"/>
              </a:spcBef>
              <a:buFontTx/>
              <a:buNone/>
            </a:pPr>
            <a:r>
              <a:rPr lang="en-US" altLang="en-US" sz="800" i="1" dirty="0"/>
              <a:t>Tom Brown, N4TAB (NC AUXCOMM)..….919-971-3100</a:t>
            </a:r>
          </a:p>
          <a:p>
            <a:pPr eaLnBrk="1" hangingPunct="1">
              <a:spcBef>
                <a:spcPts val="250"/>
              </a:spcBef>
              <a:buFontTx/>
              <a:buNone/>
            </a:pPr>
            <a:r>
              <a:rPr lang="en-US" altLang="en-US" sz="800" i="1" dirty="0"/>
              <a:t>Charlie Ingle, KI4DEE (East AUXCOMM)..252-524-2056</a:t>
            </a:r>
          </a:p>
          <a:p>
            <a:pPr eaLnBrk="1" hangingPunct="1">
              <a:spcBef>
                <a:spcPts val="250"/>
              </a:spcBef>
            </a:pPr>
            <a:r>
              <a:rPr lang="en-US" altLang="en-US" sz="800" dirty="0"/>
              <a:t>BEASLEY, Wayne, KO4OJC…………..…252-241-1962</a:t>
            </a:r>
          </a:p>
          <a:p>
            <a:pPr eaLnBrk="1" hangingPunct="1">
              <a:spcBef>
                <a:spcPts val="250"/>
              </a:spcBef>
            </a:pPr>
            <a:r>
              <a:rPr lang="en-US" altLang="en-US" sz="800" dirty="0"/>
              <a:t>BARNETT, Ben, KI4NSO………………….252-670-6390</a:t>
            </a:r>
          </a:p>
          <a:p>
            <a:pPr eaLnBrk="1" hangingPunct="1">
              <a:spcBef>
                <a:spcPts val="250"/>
              </a:spcBef>
            </a:pPr>
            <a:r>
              <a:rPr lang="en-US" altLang="en-US" sz="800" dirty="0"/>
              <a:t>HARTMEYER, Jim, AI4WL………..249-1984, 675-3590</a:t>
            </a:r>
          </a:p>
          <a:p>
            <a:pPr eaLnBrk="1" hangingPunct="1">
              <a:spcBef>
                <a:spcPts val="250"/>
              </a:spcBef>
            </a:pPr>
            <a:r>
              <a:rPr lang="en-US" altLang="en-US" sz="800" dirty="0"/>
              <a:t>HURM, Mike, K4HPS………………249-1122, 675-9436</a:t>
            </a:r>
          </a:p>
          <a:p>
            <a:pPr eaLnBrk="1" hangingPunct="1">
              <a:spcBef>
                <a:spcPts val="250"/>
              </a:spcBef>
            </a:pPr>
            <a:r>
              <a:rPr lang="en-US" altLang="en-US" sz="800" dirty="0"/>
              <a:t>LUPTON, Joe, N4IBX…………………..….252-670-8829</a:t>
            </a:r>
          </a:p>
          <a:p>
            <a:pPr eaLnBrk="1" hangingPunct="1">
              <a:spcBef>
                <a:spcPts val="250"/>
              </a:spcBef>
            </a:pPr>
            <a:r>
              <a:rPr lang="en-US" altLang="en-US" sz="800" dirty="0"/>
              <a:t>MARSH, Mike, K4NLC……………..636-1257, 626-2674</a:t>
            </a:r>
          </a:p>
          <a:p>
            <a:pPr eaLnBrk="1" hangingPunct="1">
              <a:spcBef>
                <a:spcPts val="250"/>
              </a:spcBef>
            </a:pPr>
            <a:r>
              <a:rPr lang="en-US" altLang="en-US" sz="800" dirty="0"/>
              <a:t>OLAH, Bill, KR4LO………………....249-0287, 514-5187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1000" b="1" u="sng" dirty="0"/>
              <a:t>NCEM/LOCAL AGENCY </a:t>
            </a:r>
            <a:r>
              <a:rPr lang="en-US" altLang="en-US" sz="1000" u="sng" dirty="0">
                <a:solidFill>
                  <a:schemeClr val="tx1"/>
                </a:solidFill>
              </a:rPr>
              <a:t>order of contact</a:t>
            </a:r>
            <a:endParaRPr lang="en-US" altLang="en-US" sz="1000" b="1" u="sng" dirty="0">
              <a:solidFill>
                <a:schemeClr val="tx1"/>
              </a:solidFill>
            </a:endParaRPr>
          </a:p>
          <a:p>
            <a:pPr eaLnBrk="1" hangingPunct="1">
              <a:spcBef>
                <a:spcPts val="200"/>
              </a:spcBef>
              <a:defRPr/>
            </a:pPr>
            <a:r>
              <a:rPr lang="en-US" altLang="en-US" sz="800" i="1" dirty="0">
                <a:solidFill>
                  <a:schemeClr val="tx1"/>
                </a:solidFill>
              </a:rPr>
              <a:t>Gary </a:t>
            </a:r>
            <a:r>
              <a:rPr lang="en-US" altLang="en-US" sz="800" i="1" dirty="0" err="1">
                <a:solidFill>
                  <a:schemeClr val="tx1"/>
                </a:solidFill>
              </a:rPr>
              <a:t>Mitchelson</a:t>
            </a:r>
            <a:r>
              <a:rPr lang="en-US" altLang="en-US" sz="800" dirty="0">
                <a:solidFill>
                  <a:schemeClr val="tx1"/>
                </a:solidFill>
              </a:rPr>
              <a:t>, NC3Z, Pamlico COML..252-349-0030</a:t>
            </a:r>
          </a:p>
          <a:p>
            <a:pPr eaLnBrk="1" hangingPunct="1">
              <a:spcBef>
                <a:spcPts val="200"/>
              </a:spcBef>
              <a:buNone/>
              <a:defRPr/>
            </a:pPr>
            <a:r>
              <a:rPr lang="en-US" altLang="en-US" sz="800" dirty="0">
                <a:solidFill>
                  <a:schemeClr val="tx1"/>
                </a:solidFill>
                <a:hlinkClick r:id="rId3"/>
              </a:rPr>
              <a:t>NC3Z.gary@gmail.com</a:t>
            </a:r>
            <a:r>
              <a:rPr lang="en-US" altLang="en-US" sz="800" dirty="0">
                <a:solidFill>
                  <a:schemeClr val="tx1"/>
                </a:solidFill>
              </a:rPr>
              <a:t>, NCS997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altLang="en-US" sz="800" i="1" dirty="0">
                <a:solidFill>
                  <a:schemeClr val="tx1"/>
                </a:solidFill>
              </a:rPr>
              <a:t>Chris Murray</a:t>
            </a:r>
            <a:r>
              <a:rPr lang="en-US" altLang="en-US" sz="800" dirty="0">
                <a:solidFill>
                  <a:schemeClr val="tx1"/>
                </a:solidFill>
              </a:rPr>
              <a:t>, Pamlico Co. EM…….….….252-745-4341</a:t>
            </a:r>
          </a:p>
          <a:p>
            <a:pPr eaLnBrk="1" hangingPunct="1">
              <a:spcBef>
                <a:spcPts val="200"/>
              </a:spcBef>
              <a:buNone/>
              <a:defRPr/>
            </a:pPr>
            <a:r>
              <a:rPr lang="en-US" altLang="en-US" sz="800" dirty="0" err="1">
                <a:solidFill>
                  <a:schemeClr val="tx1"/>
                </a:solidFill>
              </a:rPr>
              <a:t>emc@pamlicocounty.org</a:t>
            </a:r>
            <a:endParaRPr lang="en-US" altLang="en-US" sz="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200"/>
              </a:spcBef>
              <a:defRPr/>
            </a:pPr>
            <a:r>
              <a:rPr lang="en-US" altLang="en-US" sz="800" dirty="0">
                <a:solidFill>
                  <a:schemeClr val="tx1"/>
                </a:solidFill>
              </a:rPr>
              <a:t>NCEM Eastern Branch Office (RCC-E)....252-520-4923</a:t>
            </a:r>
          </a:p>
          <a:p>
            <a:pPr eaLnBrk="1" hangingPunct="1">
              <a:spcBef>
                <a:spcPts val="200"/>
              </a:spcBef>
              <a:buNone/>
              <a:defRPr/>
            </a:pPr>
            <a:r>
              <a:rPr lang="en-US" altLang="en-US" sz="800" dirty="0">
                <a:solidFill>
                  <a:schemeClr val="tx1"/>
                </a:solidFill>
              </a:rPr>
              <a:t>NCS886, NNB4NC@Winlink.org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altLang="en-US" sz="800" i="1" dirty="0">
                <a:solidFill>
                  <a:schemeClr val="tx1"/>
                </a:solidFill>
              </a:rPr>
              <a:t>ESF2 Desk SEOC</a:t>
            </a:r>
            <a:r>
              <a:rPr lang="en-US" altLang="en-US" sz="800" dirty="0">
                <a:solidFill>
                  <a:schemeClr val="tx1"/>
                </a:solidFill>
              </a:rPr>
              <a:t>…....….919-733-3300, 919-825-2262</a:t>
            </a:r>
          </a:p>
          <a:p>
            <a:pPr eaLnBrk="1" hangingPunct="1">
              <a:spcBef>
                <a:spcPts val="200"/>
              </a:spcBef>
              <a:buNone/>
              <a:defRPr/>
            </a:pPr>
            <a:r>
              <a:rPr lang="en-US" altLang="en-US" sz="800" dirty="0">
                <a:solidFill>
                  <a:schemeClr val="tx1"/>
                </a:solidFill>
              </a:rPr>
              <a:t>NNA4NC@Winlink.org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altLang="en-US" sz="800" i="1" dirty="0">
                <a:solidFill>
                  <a:schemeClr val="tx1"/>
                </a:solidFill>
              </a:rPr>
              <a:t>Greg Hauser</a:t>
            </a:r>
            <a:r>
              <a:rPr lang="en-US" altLang="en-US" sz="800" dirty="0">
                <a:solidFill>
                  <a:schemeClr val="tx1"/>
                </a:solidFill>
              </a:rPr>
              <a:t>, W3FIE, NC SWIC……....…919-618-0536 </a:t>
            </a:r>
            <a:r>
              <a:rPr lang="en-US" altLang="en-US" sz="800" dirty="0" err="1">
                <a:solidFill>
                  <a:schemeClr val="tx1"/>
                </a:solidFill>
              </a:rPr>
              <a:t>NCEMSWIC@Winlink.org</a:t>
            </a:r>
            <a:endParaRPr lang="en-US" altLang="en-US" sz="800" dirty="0">
              <a:solidFill>
                <a:schemeClr val="tx1"/>
              </a:solidFill>
            </a:endParaRPr>
          </a:p>
        </p:txBody>
      </p:sp>
      <p:grpSp>
        <p:nvGrpSpPr>
          <p:cNvPr id="16396" name="Group 5">
            <a:extLst>
              <a:ext uri="{FF2B5EF4-FFF2-40B4-BE49-F238E27FC236}">
                <a16:creationId xmlns:a16="http://schemas.microsoft.com/office/drawing/2014/main" id="{B1FFA7FF-10C0-54F8-BE20-41C3D005D3C3}"/>
              </a:ext>
            </a:extLst>
          </p:cNvPr>
          <p:cNvGrpSpPr>
            <a:grpSpLocks/>
          </p:cNvGrpSpPr>
          <p:nvPr/>
        </p:nvGrpSpPr>
        <p:grpSpPr bwMode="auto">
          <a:xfrm>
            <a:off x="2951163" y="1000125"/>
            <a:ext cx="4275137" cy="4113213"/>
            <a:chOff x="2981751" y="1125675"/>
            <a:chExt cx="4275137" cy="41132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C12681-DFC1-E674-B845-82E98BEBC6AB}"/>
                </a:ext>
              </a:extLst>
            </p:cNvPr>
            <p:cNvSpPr/>
            <p:nvPr/>
          </p:nvSpPr>
          <p:spPr>
            <a:xfrm>
              <a:off x="2989688" y="1125675"/>
              <a:ext cx="4267200" cy="261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1 – VOICE COMMUNICATIONS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2AD37B-7433-9CF7-D04A-466FFCA54FCF}"/>
                </a:ext>
              </a:extLst>
            </p:cNvPr>
            <p:cNvSpPr/>
            <p:nvPr/>
          </p:nvSpPr>
          <p:spPr>
            <a:xfrm>
              <a:off x="2989688" y="1387613"/>
              <a:ext cx="781050" cy="2682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P</a:t>
              </a:r>
              <a:r>
                <a:rPr lang="en-US" b="1" dirty="0">
                  <a:solidFill>
                    <a:schemeClr val="tx1"/>
                  </a:solidFill>
                </a:rPr>
                <a:t>rimary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5548EC-8A43-22A6-D0BC-1109830D238C}"/>
                </a:ext>
              </a:extLst>
            </p:cNvPr>
            <p:cNvSpPr/>
            <p:nvPr/>
          </p:nvSpPr>
          <p:spPr>
            <a:xfrm>
              <a:off x="3770738" y="1386025"/>
              <a:ext cx="3486150" cy="2587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Landline and cellular telephone (Consider – GETS, WPS)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D1A3FD-2A75-7299-E1D0-9944166D60A5}"/>
                </a:ext>
              </a:extLst>
            </p:cNvPr>
            <p:cNvSpPr/>
            <p:nvPr/>
          </p:nvSpPr>
          <p:spPr>
            <a:xfrm>
              <a:off x="2983338" y="1643200"/>
              <a:ext cx="787400" cy="2682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b="1" dirty="0">
                  <a:solidFill>
                    <a:schemeClr val="tx1"/>
                  </a:solidFill>
                </a:rPr>
                <a:t>lternate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D973C8-00BF-7066-DC52-2FDD91989C82}"/>
                </a:ext>
              </a:extLst>
            </p:cNvPr>
            <p:cNvSpPr/>
            <p:nvPr/>
          </p:nvSpPr>
          <p:spPr>
            <a:xfrm>
              <a:off x="3770738" y="1635263"/>
              <a:ext cx="3486150" cy="2682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Local FM Repeater Net:  i.e. 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N4ONC/R 147.210+ 88.5, N4ONC/R 444.35+ 85.4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FF3554-8405-7915-7746-7B8A72687DC8}"/>
                </a:ext>
              </a:extLst>
            </p:cNvPr>
            <p:cNvSpPr/>
            <p:nvPr/>
          </p:nvSpPr>
          <p:spPr>
            <a:xfrm>
              <a:off x="2983338" y="1916250"/>
              <a:ext cx="787400" cy="2889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>
                  <a:solidFill>
                    <a:schemeClr val="tx1"/>
                  </a:solidFill>
                </a:rPr>
                <a:t>ontingent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818B35-CFA5-05E6-6166-5587814A843B}"/>
                </a:ext>
              </a:extLst>
            </p:cNvPr>
            <p:cNvSpPr/>
            <p:nvPr/>
          </p:nvSpPr>
          <p:spPr>
            <a:xfrm>
              <a:off x="3777088" y="1916250"/>
              <a:ext cx="3479800" cy="28733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(In order) 147.210 Simplex (TA); 146.52 Simplex; 146.55 Simplex or Alternate Local Repeater i.e.: KF4IXW/R (</a:t>
              </a:r>
              <a:r>
                <a:rPr lang="en-US" dirty="0" err="1">
                  <a:solidFill>
                    <a:schemeClr val="tx1"/>
                  </a:solidFill>
                </a:rPr>
                <a:t>Grantsboro</a:t>
              </a:r>
              <a:r>
                <a:rPr lang="en-US" dirty="0">
                  <a:solidFill>
                    <a:schemeClr val="tx1"/>
                  </a:solidFill>
                </a:rPr>
                <a:t>) 145.23+ 85.4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E86874-F42C-7C88-AD85-699AFDD1A9B6}"/>
                </a:ext>
              </a:extLst>
            </p:cNvPr>
            <p:cNvSpPr/>
            <p:nvPr/>
          </p:nvSpPr>
          <p:spPr>
            <a:xfrm>
              <a:off x="2989688" y="2481400"/>
              <a:ext cx="4267200" cy="268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2 – DATA COMMUNICATIONS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25A0B6-340E-E249-F581-C734C79AF90E}"/>
                </a:ext>
              </a:extLst>
            </p:cNvPr>
            <p:cNvSpPr/>
            <p:nvPr/>
          </p:nvSpPr>
          <p:spPr>
            <a:xfrm>
              <a:off x="2983338" y="2725875"/>
              <a:ext cx="785813" cy="27463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P</a:t>
              </a:r>
              <a:r>
                <a:rPr lang="en-US" b="1" dirty="0">
                  <a:solidFill>
                    <a:schemeClr val="tx1"/>
                  </a:solidFill>
                </a:rPr>
                <a:t>rimary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6251A3-2C69-7B22-C1DA-0C97266886DC}"/>
                </a:ext>
              </a:extLst>
            </p:cNvPr>
            <p:cNvSpPr/>
            <p:nvPr/>
          </p:nvSpPr>
          <p:spPr>
            <a:xfrm>
              <a:off x="3770738" y="2722700"/>
              <a:ext cx="3486150" cy="285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Terrestrial internet connections (Cable, DSL, etc.) SMS, Email.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900835-C4AE-BAB1-C2B7-E43FDBF9F023}"/>
                </a:ext>
              </a:extLst>
            </p:cNvPr>
            <p:cNvSpPr/>
            <p:nvPr/>
          </p:nvSpPr>
          <p:spPr>
            <a:xfrm>
              <a:off x="2981751" y="3000513"/>
              <a:ext cx="787400" cy="285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b="1" dirty="0">
                  <a:solidFill>
                    <a:schemeClr val="tx1"/>
                  </a:solidFill>
                </a:rPr>
                <a:t>lternate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D6477F-BAB0-E3B7-DCCE-8ADDE7271692}"/>
                </a:ext>
              </a:extLst>
            </p:cNvPr>
            <p:cNvSpPr/>
            <p:nvPr/>
          </p:nvSpPr>
          <p:spPr>
            <a:xfrm>
              <a:off x="3770738" y="3005275"/>
              <a:ext cx="3486150" cy="285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Cellular broadband data (Consider band 14 options / AT&amp;T FirstNet).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729171-79F4-48EE-DC75-6DEC6735E119}"/>
                </a:ext>
              </a:extLst>
            </p:cNvPr>
            <p:cNvSpPr/>
            <p:nvPr/>
          </p:nvSpPr>
          <p:spPr>
            <a:xfrm>
              <a:off x="2981751" y="3294199"/>
              <a:ext cx="795337" cy="28733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>
                  <a:solidFill>
                    <a:schemeClr val="tx1"/>
                  </a:solidFill>
                </a:rPr>
                <a:t>ontingent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B0156B-8BC7-D1F8-EBA2-9550DE941B3A}"/>
                </a:ext>
              </a:extLst>
            </p:cNvPr>
            <p:cNvSpPr/>
            <p:nvPr/>
          </p:nvSpPr>
          <p:spPr>
            <a:xfrm>
              <a:off x="3777088" y="3286262"/>
              <a:ext cx="3479800" cy="2873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Satellite broadband (</a:t>
              </a:r>
              <a:r>
                <a:rPr lang="en-US" dirty="0" err="1">
                  <a:solidFill>
                    <a:schemeClr val="tx1"/>
                  </a:solidFill>
                </a:rPr>
                <a:t>Starlink</a:t>
              </a:r>
              <a:r>
                <a:rPr lang="en-US" dirty="0">
                  <a:solidFill>
                    <a:schemeClr val="tx1"/>
                  </a:solidFill>
                </a:rPr>
                <a:t>), Winlink via Telnet,.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E3BC39-2C72-D16B-A472-12EAA1EA246C}"/>
                </a:ext>
              </a:extLst>
            </p:cNvPr>
            <p:cNvSpPr/>
            <p:nvPr/>
          </p:nvSpPr>
          <p:spPr>
            <a:xfrm>
              <a:off x="2981751" y="3591062"/>
              <a:ext cx="795337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E</a:t>
              </a:r>
              <a:r>
                <a:rPr lang="en-US" b="1" dirty="0">
                  <a:solidFill>
                    <a:schemeClr val="tx1"/>
                  </a:solidFill>
                </a:rPr>
                <a:t>mergency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EC6CAF-FCA1-E34D-F362-2402D80D8E23}"/>
                </a:ext>
              </a:extLst>
            </p:cNvPr>
            <p:cNvSpPr/>
            <p:nvPr/>
          </p:nvSpPr>
          <p:spPr>
            <a:xfrm>
              <a:off x="2989688" y="2214700"/>
              <a:ext cx="787400" cy="2667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E</a:t>
              </a:r>
              <a:r>
                <a:rPr lang="en-US" b="1" dirty="0">
                  <a:solidFill>
                    <a:schemeClr val="tx1"/>
                  </a:solidFill>
                </a:rPr>
                <a:t>mergency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CAA7F6-396F-C45A-C6E6-696587A6D867}"/>
                </a:ext>
              </a:extLst>
            </p:cNvPr>
            <p:cNvSpPr/>
            <p:nvPr/>
          </p:nvSpPr>
          <p:spPr>
            <a:xfrm>
              <a:off x="3770738" y="2203588"/>
              <a:ext cx="3486150" cy="2778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HF USB/LSB voice, other AUXC modes (DMR, Analog), Message Runner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897920-60AE-CD18-8C32-766DACE2F645}"/>
                </a:ext>
              </a:extLst>
            </p:cNvPr>
            <p:cNvSpPr/>
            <p:nvPr/>
          </p:nvSpPr>
          <p:spPr>
            <a:xfrm>
              <a:off x="3769151" y="3573599"/>
              <a:ext cx="3487737" cy="2968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SHARES/amateur HF Winlink for message retrieval and relay, then HF P2P as a last resort.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56C42F-4499-609F-DE10-29FABC7CB7B4}"/>
                </a:ext>
              </a:extLst>
            </p:cNvPr>
            <p:cNvSpPr/>
            <p:nvPr/>
          </p:nvSpPr>
          <p:spPr>
            <a:xfrm>
              <a:off x="2989688" y="3881574"/>
              <a:ext cx="4267200" cy="293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3 – Intra-team Information Sharing Platforms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9EA2AE-F8E8-73DB-A22A-757BB5BD7738}"/>
                </a:ext>
              </a:extLst>
            </p:cNvPr>
            <p:cNvSpPr/>
            <p:nvPr/>
          </p:nvSpPr>
          <p:spPr>
            <a:xfrm>
              <a:off x="2989688" y="4191137"/>
              <a:ext cx="766763" cy="2714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P</a:t>
              </a:r>
              <a:r>
                <a:rPr lang="en-US" b="1" dirty="0">
                  <a:solidFill>
                    <a:schemeClr val="tx1"/>
                  </a:solidFill>
                </a:rPr>
                <a:t>rimary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5637A4-B7D7-6EEE-F8DA-C67964C74669}"/>
                </a:ext>
              </a:extLst>
            </p:cNvPr>
            <p:cNvSpPr/>
            <p:nvPr/>
          </p:nvSpPr>
          <p:spPr>
            <a:xfrm>
              <a:off x="3759626" y="4186374"/>
              <a:ext cx="3497262" cy="2651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SMS,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9CE63-5CC2-46BB-968D-E68F56529A71}"/>
                </a:ext>
              </a:extLst>
            </p:cNvPr>
            <p:cNvSpPr/>
            <p:nvPr/>
          </p:nvSpPr>
          <p:spPr>
            <a:xfrm>
              <a:off x="2989688" y="4451487"/>
              <a:ext cx="766763" cy="2698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b="1" dirty="0">
                  <a:solidFill>
                    <a:schemeClr val="tx1"/>
                  </a:solidFill>
                </a:rPr>
                <a:t>lternate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724CAF-657F-3C4A-4F75-4E0A395CD775}"/>
                </a:ext>
              </a:extLst>
            </p:cNvPr>
            <p:cNvSpPr/>
            <p:nvPr/>
          </p:nvSpPr>
          <p:spPr>
            <a:xfrm>
              <a:off x="3759626" y="4451487"/>
              <a:ext cx="3497262" cy="2682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Normal Email, </a:t>
              </a:r>
              <a:r>
                <a:rPr lang="en-US" dirty="0" err="1">
                  <a:solidFill>
                    <a:schemeClr val="tx1"/>
                  </a:solidFill>
                </a:rPr>
                <a:t>Groups.io</a:t>
              </a:r>
              <a:r>
                <a:rPr lang="en-US" dirty="0">
                  <a:solidFill>
                    <a:schemeClr val="tx1"/>
                  </a:solidFill>
                </a:rPr>
                <a:t> group email: </a:t>
              </a:r>
              <a:r>
                <a:rPr lang="en-US" dirty="0" err="1">
                  <a:solidFill>
                    <a:schemeClr val="tx1"/>
                  </a:solidFill>
                </a:rPr>
                <a:t>pamlico@nc-auxcomm.groups.io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9918A7-2D49-65E0-7B2B-D5B935AED5C6}"/>
                </a:ext>
              </a:extLst>
            </p:cNvPr>
            <p:cNvSpPr/>
            <p:nvPr/>
          </p:nvSpPr>
          <p:spPr>
            <a:xfrm>
              <a:off x="2989688" y="4719774"/>
              <a:ext cx="766763" cy="2603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>
                  <a:solidFill>
                    <a:schemeClr val="tx1"/>
                  </a:solidFill>
                </a:rPr>
                <a:t>ontingent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04800F-07B3-27EB-E536-F9B965272C79}"/>
                </a:ext>
              </a:extLst>
            </p:cNvPr>
            <p:cNvSpPr/>
            <p:nvPr/>
          </p:nvSpPr>
          <p:spPr>
            <a:xfrm>
              <a:off x="3759626" y="4727712"/>
              <a:ext cx="3497262" cy="2508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D98B85-AA94-8E2B-AA6B-39340487DCB8}"/>
                </a:ext>
              </a:extLst>
            </p:cNvPr>
            <p:cNvSpPr/>
            <p:nvPr/>
          </p:nvSpPr>
          <p:spPr>
            <a:xfrm>
              <a:off x="2989688" y="4980124"/>
              <a:ext cx="766763" cy="2587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E</a:t>
              </a:r>
              <a:r>
                <a:rPr lang="en-US" b="1" dirty="0">
                  <a:solidFill>
                    <a:schemeClr val="tx1"/>
                  </a:solidFill>
                </a:rPr>
                <a:t>mergency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379D55E-72C4-606B-A519-464328B8EBF1}"/>
                </a:ext>
              </a:extLst>
            </p:cNvPr>
            <p:cNvSpPr/>
            <p:nvPr/>
          </p:nvSpPr>
          <p:spPr>
            <a:xfrm>
              <a:off x="3756451" y="4988062"/>
              <a:ext cx="3497262" cy="2508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</a:rPr>
                <a:t>Voice phone. If this has failed, start into voice communications PACE.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B401B4E-5703-8316-119A-724C8D4523BF}"/>
              </a:ext>
            </a:extLst>
          </p:cNvPr>
          <p:cNvSpPr/>
          <p:nvPr/>
        </p:nvSpPr>
        <p:spPr>
          <a:xfrm>
            <a:off x="7378700" y="752475"/>
            <a:ext cx="1579563" cy="919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Callsign Usage</a:t>
            </a:r>
            <a:r>
              <a:rPr lang="en-US" dirty="0">
                <a:solidFill>
                  <a:schemeClr val="tx1"/>
                </a:solidFill>
              </a:rPr>
              <a:t>: Use last name for tactical call until location-based tactical call sign established. Use personal amateur call or SHARES call always and ONLY at EOT.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CF2829-5981-0252-21E9-6FDC92FA9B22}"/>
              </a:ext>
            </a:extLst>
          </p:cNvPr>
          <p:cNvSpPr/>
          <p:nvPr/>
        </p:nvSpPr>
        <p:spPr>
          <a:xfrm>
            <a:off x="2971800" y="6507163"/>
            <a:ext cx="4251325" cy="20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COMU Group Email: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PAUXC@Winlink.org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pamlico@nc-auxcomm.groups.io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CE1178-5AAA-B9B1-7492-3B356B95CCB8}"/>
              </a:ext>
            </a:extLst>
          </p:cNvPr>
          <p:cNvSpPr/>
          <p:nvPr/>
        </p:nvSpPr>
        <p:spPr>
          <a:xfrm>
            <a:off x="7378700" y="101599"/>
            <a:ext cx="1577975" cy="5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PAMLICO COUNTY SHARES STATIONS: </a:t>
            </a:r>
            <a:r>
              <a:rPr lang="en-US" b="1" u="sng" dirty="0">
                <a:solidFill>
                  <a:schemeClr val="tx1"/>
                </a:solidFill>
              </a:rPr>
              <a:t>NNF4PC, NNA4PC (kit)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F34137-6678-CF4A-34A4-19C9AC5EFD54}"/>
              </a:ext>
            </a:extLst>
          </p:cNvPr>
          <p:cNvSpPr/>
          <p:nvPr/>
        </p:nvSpPr>
        <p:spPr>
          <a:xfrm>
            <a:off x="7378700" y="1738313"/>
            <a:ext cx="1577975" cy="2809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FAILSAFE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4791D3-8EA7-99A5-86F1-44F7D934374A}"/>
              </a:ext>
            </a:extLst>
          </p:cNvPr>
          <p:cNvSpPr/>
          <p:nvPr/>
        </p:nvSpPr>
        <p:spPr>
          <a:xfrm>
            <a:off x="2957513" y="5248275"/>
            <a:ext cx="4265612" cy="146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Local Standard Operating Procedures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BADFF4-B9A1-5389-D50E-23A9BC221EAE}"/>
              </a:ext>
            </a:extLst>
          </p:cNvPr>
          <p:cNvSpPr/>
          <p:nvPr/>
        </p:nvSpPr>
        <p:spPr>
          <a:xfrm>
            <a:off x="2957513" y="5392738"/>
            <a:ext cx="822325" cy="238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Activation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0BA836-1845-9160-BD3B-6F8A0A11F80D}"/>
              </a:ext>
            </a:extLst>
          </p:cNvPr>
          <p:cNvSpPr/>
          <p:nvPr/>
        </p:nvSpPr>
        <p:spPr>
          <a:xfrm>
            <a:off x="3781425" y="5394326"/>
            <a:ext cx="3441700" cy="236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Telephone chain notification, group text, email, etc.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CB8A15-3FD7-DDBB-DD96-4C07E0B3CE84}"/>
              </a:ext>
            </a:extLst>
          </p:cNvPr>
          <p:cNvSpPr/>
          <p:nvPr/>
        </p:nvSpPr>
        <p:spPr>
          <a:xfrm>
            <a:off x="2963863" y="5630863"/>
            <a:ext cx="822325" cy="593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Voice Net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D34F786-26AE-48C1-E997-803D2FADC505}"/>
              </a:ext>
            </a:extLst>
          </p:cNvPr>
          <p:cNvSpPr/>
          <p:nvPr/>
        </p:nvSpPr>
        <p:spPr>
          <a:xfrm>
            <a:off x="3773488" y="5630862"/>
            <a:ext cx="3441700" cy="593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147.210+ 88.5 or PACE, NCS must maintain contact with local EM and RCC-E. </a:t>
            </a:r>
            <a:r>
              <a:rPr lang="en-US" altLang="en-US" sz="800" b="0" i="1" dirty="0">
                <a:solidFill>
                  <a:schemeClr val="tx1"/>
                </a:solidFill>
              </a:rPr>
              <a:t>Resource Net</a:t>
            </a:r>
            <a:r>
              <a:rPr lang="en-US" altLang="en-US" sz="800" b="0" i="1" u="none" dirty="0">
                <a:solidFill>
                  <a:schemeClr val="tx1"/>
                </a:solidFill>
              </a:rPr>
              <a:t>: </a:t>
            </a:r>
            <a:r>
              <a:rPr lang="en-US" altLang="en-US" sz="800" b="0" u="none" dirty="0">
                <a:solidFill>
                  <a:schemeClr val="tx1"/>
                </a:solidFill>
              </a:rPr>
              <a:t>First on frequency is NCS until relieved. Establish roster of available ops and limits to availability. Set a schedule. Then begin </a:t>
            </a:r>
            <a:r>
              <a:rPr lang="en-US" altLang="en-US" sz="800" b="0" i="1" dirty="0">
                <a:solidFill>
                  <a:schemeClr val="tx1"/>
                </a:solidFill>
              </a:rPr>
              <a:t>Tactical Net</a:t>
            </a:r>
            <a:r>
              <a:rPr lang="en-US" altLang="en-US" sz="800" b="0" i="1" u="none" dirty="0">
                <a:solidFill>
                  <a:schemeClr val="tx1"/>
                </a:solidFill>
              </a:rPr>
              <a:t>:</a:t>
            </a:r>
            <a:r>
              <a:rPr lang="en-US" altLang="en-US" sz="800" b="0" u="none" dirty="0">
                <a:solidFill>
                  <a:schemeClr val="tx1"/>
                </a:solidFill>
              </a:rPr>
              <a:t> Transact business of assigned tasks/move traffic.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1C74832-94CD-69B8-F8A3-9A251605DDE1}"/>
              </a:ext>
            </a:extLst>
          </p:cNvPr>
          <p:cNvSpPr/>
          <p:nvPr/>
        </p:nvSpPr>
        <p:spPr>
          <a:xfrm>
            <a:off x="2968625" y="6208713"/>
            <a:ext cx="804863" cy="2016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Continuity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AD7AAA-0C60-4EEB-D30E-A7BFADA4EB6F}"/>
              </a:ext>
            </a:extLst>
          </p:cNvPr>
          <p:cNvSpPr/>
          <p:nvPr/>
        </p:nvSpPr>
        <p:spPr>
          <a:xfrm>
            <a:off x="3779838" y="6208714"/>
            <a:ext cx="3435350" cy="2063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After all </a:t>
            </a:r>
            <a:r>
              <a:rPr lang="en-US" dirty="0" err="1">
                <a:solidFill>
                  <a:schemeClr val="tx1"/>
                </a:solidFill>
              </a:rPr>
              <a:t>checkins</a:t>
            </a:r>
            <a:r>
              <a:rPr lang="en-US" dirty="0">
                <a:solidFill>
                  <a:schemeClr val="tx1"/>
                </a:solidFill>
              </a:rPr>
              <a:t>, if net goes quiet, at 0900, 1200, 1500, 1800, 2100 local, monitor top of hour 3 minutes for NCS roll call.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1E7D75-E5F9-29F4-4550-5D312CCE1B8D}"/>
              </a:ext>
            </a:extLst>
          </p:cNvPr>
          <p:cNvSpPr/>
          <p:nvPr/>
        </p:nvSpPr>
        <p:spPr>
          <a:xfrm>
            <a:off x="7378700" y="5435600"/>
            <a:ext cx="1577975" cy="298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Electromagnetic Pulse (EMP)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61E5579-66A6-6D8B-2FD8-336780194C59}"/>
              </a:ext>
            </a:extLst>
          </p:cNvPr>
          <p:cNvSpPr/>
          <p:nvPr/>
        </p:nvSpPr>
        <p:spPr>
          <a:xfrm>
            <a:off x="7378700" y="5741988"/>
            <a:ext cx="1577975" cy="97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If EMP is suspected, 1) evaluate electronic equip is functioning; 2) eval all RF equip (vehicles/AM/FM radios). Sat &amp; HF comms may be inoperable for 24-48 hrs. Use AM/FM radio for intel if Viper / LMR down.</a:t>
            </a:r>
          </a:p>
        </p:txBody>
      </p:sp>
      <p:grpSp>
        <p:nvGrpSpPr>
          <p:cNvPr id="16416" name="Group 17">
            <a:extLst>
              <a:ext uri="{FF2B5EF4-FFF2-40B4-BE49-F238E27FC236}">
                <a16:creationId xmlns:a16="http://schemas.microsoft.com/office/drawing/2014/main" id="{B2580BC0-B86E-8841-8D28-CA6EDFC511D1}"/>
              </a:ext>
            </a:extLst>
          </p:cNvPr>
          <p:cNvGrpSpPr>
            <a:grpSpLocks/>
          </p:cNvGrpSpPr>
          <p:nvPr/>
        </p:nvGrpSpPr>
        <p:grpSpPr bwMode="auto">
          <a:xfrm>
            <a:off x="7581900" y="2076450"/>
            <a:ext cx="1209675" cy="1103313"/>
            <a:chOff x="7531100" y="2076851"/>
            <a:chExt cx="1209675" cy="1103312"/>
          </a:xfrm>
        </p:grpSpPr>
        <p:pic>
          <p:nvPicPr>
            <p:cNvPr id="72" name="Picture 71" descr="C:\Users\EHPCCOMU\Desktop\shtf_frequency_list_2013e_print.png">
              <a:extLst>
                <a:ext uri="{FF2B5EF4-FFF2-40B4-BE49-F238E27FC236}">
                  <a16:creationId xmlns:a16="http://schemas.microsoft.com/office/drawing/2014/main" id="{E59A7A30-9AC4-D3C7-AF2F-E53EE310E167}"/>
                </a:ext>
              </a:extLst>
            </p:cNvPr>
            <p:cNvPicPr/>
            <p:nvPr/>
          </p:nvPicPr>
          <p:blipFill rotWithShape="1">
            <a:blip r:embed="rId5"/>
            <a:srcRect l="69457" t="5585" r="5663" b="76921"/>
            <a:stretch/>
          </p:blipFill>
          <p:spPr bwMode="auto">
            <a:xfrm>
              <a:off x="7531100" y="2076851"/>
              <a:ext cx="1209675" cy="11033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428" name="TextBox 4">
              <a:extLst>
                <a:ext uri="{FF2B5EF4-FFF2-40B4-BE49-F238E27FC236}">
                  <a16:creationId xmlns:a16="http://schemas.microsoft.com/office/drawing/2014/main" id="{67B9B9B1-E1F5-E366-2D97-E114F14C1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1100" y="2945185"/>
              <a:ext cx="565150" cy="23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</a:rPr>
                <a:t>3 HRS</a:t>
              </a:r>
            </a:p>
          </p:txBody>
        </p:sp>
        <p:sp>
          <p:nvSpPr>
            <p:cNvPr id="16429" name="TextBox 23">
              <a:extLst>
                <a:ext uri="{FF2B5EF4-FFF2-40B4-BE49-F238E27FC236}">
                  <a16:creationId xmlns:a16="http://schemas.microsoft.com/office/drawing/2014/main" id="{8E0D0ABD-817E-4A06-3E1C-37DC80396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5446" y="2938850"/>
              <a:ext cx="520700" cy="230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</a:rPr>
                <a:t>3 MIN</a:t>
              </a:r>
            </a:p>
          </p:txBody>
        </p:sp>
      </p:grpSp>
      <p:sp>
        <p:nvSpPr>
          <p:cNvPr id="75" name="TextBox 1">
            <a:extLst>
              <a:ext uri="{FF2B5EF4-FFF2-40B4-BE49-F238E27FC236}">
                <a16:creationId xmlns:a16="http://schemas.microsoft.com/office/drawing/2014/main" id="{8D5F8674-5920-123A-6527-4DEA9FBB285A}"/>
              </a:ext>
            </a:extLst>
          </p:cNvPr>
          <p:cNvSpPr txBox="1"/>
          <p:nvPr/>
        </p:nvSpPr>
        <p:spPr>
          <a:xfrm>
            <a:off x="7378700" y="4838700"/>
            <a:ext cx="1577975" cy="554038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50"/>
              </a:spcBef>
              <a:defRPr/>
            </a:pPr>
            <a:endParaRPr lang="en-US" sz="800" b="1" i="1" dirty="0">
              <a:solidFill>
                <a:srgbClr val="FFFFFF"/>
              </a:solidFill>
            </a:endParaRPr>
          </a:p>
          <a:p>
            <a:pPr algn="ctr">
              <a:spcBef>
                <a:spcPts val="250"/>
              </a:spcBef>
              <a:defRPr/>
            </a:pPr>
            <a:r>
              <a:rPr lang="en-US" sz="800" b="1" i="1" dirty="0">
                <a:solidFill>
                  <a:srgbClr val="FFFFFF"/>
                </a:solidFill>
              </a:rPr>
              <a:t>NIGHT/DAY HF VOICE Freq:</a:t>
            </a:r>
            <a:br>
              <a:rPr lang="en-US" sz="800" b="1" i="1" dirty="0">
                <a:solidFill>
                  <a:srgbClr val="FFFFFF"/>
                </a:solidFill>
              </a:rPr>
            </a:br>
            <a:r>
              <a:rPr lang="en-US" sz="800" b="1" i="1" dirty="0">
                <a:solidFill>
                  <a:srgbClr val="FFFFFF"/>
                </a:solidFill>
              </a:rPr>
              <a:t>3923/7232 </a:t>
            </a:r>
            <a:r>
              <a:rPr lang="en-US" sz="800" b="1" i="1" dirty="0" err="1">
                <a:solidFill>
                  <a:srgbClr val="FFFFFF"/>
                </a:solidFill>
              </a:rPr>
              <a:t>KHz</a:t>
            </a:r>
            <a:r>
              <a:rPr lang="en-US" sz="800" b="1" i="1" dirty="0">
                <a:solidFill>
                  <a:srgbClr val="FFFFFF"/>
                </a:solidFill>
              </a:rPr>
              <a:t> LSB</a:t>
            </a:r>
            <a:br>
              <a:rPr lang="en-US" sz="800" b="1" i="1" dirty="0">
                <a:solidFill>
                  <a:srgbClr val="FFFFFF"/>
                </a:solidFill>
              </a:rPr>
            </a:br>
            <a:r>
              <a:rPr lang="en-US" sz="800" b="1" i="1" dirty="0">
                <a:solidFill>
                  <a:srgbClr val="FFFFFF"/>
                </a:solidFill>
              </a:rPr>
              <a:t>SHARES SAF0, SBA0</a:t>
            </a:r>
          </a:p>
          <a:p>
            <a:pPr algn="ctr">
              <a:defRPr/>
            </a:pPr>
            <a:endParaRPr lang="en-US" sz="8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91B3FD4F-7D16-64E4-19EA-A4366252BF23}"/>
              </a:ext>
            </a:extLst>
          </p:cNvPr>
          <p:cNvGraphicFramePr>
            <a:graphicFrameLocks noGrp="1"/>
          </p:cNvGraphicFramePr>
          <p:nvPr/>
        </p:nvGraphicFramePr>
        <p:xfrm>
          <a:off x="7378700" y="3286125"/>
          <a:ext cx="1579563" cy="1508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048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3 in 3 rule</a:t>
                      </a:r>
                    </a:p>
                  </a:txBody>
                  <a:tcPr marL="91447" marR="91447" marT="45708" marB="4570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07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For SHTF scenarios, communication windows are every 3 hours for 3 minutes on FAILSAFE channel</a:t>
                      </a:r>
                      <a:r>
                        <a:rPr lang="en-US" sz="800" baseline="0" dirty="0"/>
                        <a:t> until plan established. Monitor FAILSAFE channel at minimum for others. Ensure time is in sync when contacts made via WWV or GPS if available. Conserve power. </a:t>
                      </a:r>
                      <a:endParaRPr lang="en-US" sz="800" dirty="0"/>
                    </a:p>
                  </a:txBody>
                  <a:tcPr marL="91447" marR="91447" marT="45708" marB="4570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F29BF107-F33B-7065-0EE1-BB7EA36BC1D6}"/>
              </a:ext>
            </a:extLst>
          </p:cNvPr>
          <p:cNvSpPr/>
          <p:nvPr/>
        </p:nvSpPr>
        <p:spPr>
          <a:xfrm>
            <a:off x="144037" y="129530"/>
            <a:ext cx="1524000" cy="198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*DO NOT SELF-DEPLOY*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7924F-2D91-7829-A365-0C960F96FEE7}"/>
              </a:ext>
            </a:extLst>
          </p:cNvPr>
          <p:cNvSpPr txBox="1"/>
          <p:nvPr/>
        </p:nvSpPr>
        <p:spPr>
          <a:xfrm>
            <a:off x="3738563" y="4620646"/>
            <a:ext cx="34766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Cross-platform Group Chat App (Telegram, Slack). Avoid Social Media.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>
            <a:extLst>
              <a:ext uri="{FF2B5EF4-FFF2-40B4-BE49-F238E27FC236}">
                <a16:creationId xmlns:a16="http://schemas.microsoft.com/office/drawing/2014/main" id="{15FEF4D9-8367-0BCA-3A82-CB6F483F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812" y="-1143000"/>
            <a:ext cx="706437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0FAE9857-4CD5-A548-DB27-A57F0EE4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" b="691"/>
          <a:stretch>
            <a:fillRect/>
          </a:stretch>
        </p:blipFill>
        <p:spPr bwMode="auto">
          <a:xfrm>
            <a:off x="7696200" y="5943600"/>
            <a:ext cx="1266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>
            <a:extLst>
              <a:ext uri="{FF2B5EF4-FFF2-40B4-BE49-F238E27FC236}">
                <a16:creationId xmlns:a16="http://schemas.microsoft.com/office/drawing/2014/main" id="{3A0C52B4-4340-AC6F-9C33-D19F8A04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2194" y="-1115219"/>
            <a:ext cx="7062788" cy="914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1CC236B2-44CD-6921-1874-D5D35269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" b="691"/>
          <a:stretch>
            <a:fillRect/>
          </a:stretch>
        </p:blipFill>
        <p:spPr bwMode="auto">
          <a:xfrm>
            <a:off x="7696200" y="5943600"/>
            <a:ext cx="1266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37628</TotalTime>
  <Words>907</Words>
  <Application>Microsoft Macintosh PowerPoint</Application>
  <PresentationFormat>On-screen Show (4:3)</PresentationFormat>
  <Paragraphs>89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Design</vt:lpstr>
      <vt:lpstr>PowerPoint Presentation</vt:lpstr>
      <vt:lpstr>[Local/COUNTY] COMU COMMUNICATIONS REFERENCE TEMPLATE (CUSTOMIZE)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PAMLICO COMMUNICATIONS TEAM  PACE PLAN</dc:title>
  <dc:creator>Bruce Perkins</dc:creator>
  <cp:lastModifiedBy>Loring Kutchins</cp:lastModifiedBy>
  <cp:revision>67</cp:revision>
  <cp:lastPrinted>2025-03-28T15:06:07Z</cp:lastPrinted>
  <dcterms:created xsi:type="dcterms:W3CDTF">2022-01-31T23:02:33Z</dcterms:created>
  <dcterms:modified xsi:type="dcterms:W3CDTF">2025-04-29T15:57:28Z</dcterms:modified>
</cp:coreProperties>
</file>